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>
        <p:scale>
          <a:sx n="57" d="100"/>
          <a:sy n="57" d="100"/>
        </p:scale>
        <p:origin x="68" y="6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cdw_sdss" TargetMode="External"/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laderast.github.io/clinical_data_wrangling/slides/session_1a-introduction_to_sleep_apnea.pd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derast.github.io/clinical_data_wrangling/slides/session_2a-intro_to_ehr_data_quality.pdf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laderast@ohsu.edu" TargetMode="External"/><Relationship Id="rId2" Type="http://schemas.openxmlformats.org/officeDocument/2006/relationships/hyperlink" Target="http://bit.ly/cdw_sds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http://bit.ly/cdw_sdss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  <p:pic>
        <p:nvPicPr>
          <p:cNvPr id="1026" name="Picture 2" descr="Image result for ohsu logo png">
            <a:extLst>
              <a:ext uri="{FF2B5EF4-FFF2-40B4-BE49-F238E27FC236}">
                <a16:creationId xmlns:a16="http://schemas.microsoft.com/office/drawing/2014/main" id="{5DBFBBAA-BABE-4D0C-B758-7B7017977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552363"/>
            <a:ext cx="1628775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Lecture: Background about Sleep</a:t>
            </a:r>
            <a:r>
              <a:rPr lang="en-US" dirty="0"/>
              <a:t> Apnea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>
                <a:hlinkClick r:id="rId2"/>
              </a:rPr>
              <a:t>How we think cardiovascular disease is related to sleep disorders</a:t>
            </a:r>
            <a:endParaRPr dirty="0"/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>
                <a:hlinkClick r:id="rId2"/>
              </a:rPr>
              <a:t>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lang="en-US" dirty="0"/>
              <a:t>R/</a:t>
            </a:r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Rstudio</a:t>
            </a:r>
            <a:r>
              <a:rPr lang="en-US" dirty="0"/>
              <a:t> notebook: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 b="14947"/>
          <a:stretch/>
        </p:blipFill>
        <p:spPr>
          <a:xfrm>
            <a:off x="1265943" y="4725842"/>
            <a:ext cx="9390018" cy="188683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  <a:endParaRPr lang="en-US" dirty="0"/>
          </a:p>
          <a:p>
            <a:pPr lvl="1"/>
            <a:r>
              <a:rPr lang="en-US" dirty="0"/>
              <a:t>Compared models the students built; every group had a different model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Outcomes</a:t>
            </a:r>
            <a:r>
              <a:rPr lang="en-US" dirty="0"/>
              <a:t>/Lessons Learned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Workshop is tailored to the data</a:t>
            </a:r>
          </a:p>
          <a:p>
            <a:pPr lvl="1"/>
            <a:r>
              <a:rPr lang="en-US" dirty="0"/>
              <a:t>Successful clinical/bioinformatics collaboration</a:t>
            </a:r>
          </a:p>
          <a:p>
            <a:pPr lvl="2"/>
            <a:r>
              <a:rPr lang="en-US" dirty="0"/>
              <a:t>Partnership with sleepdata.org</a:t>
            </a:r>
          </a:p>
          <a:p>
            <a:pPr lvl="1"/>
            <a:r>
              <a:rPr dirty="0"/>
              <a:t>Good opportunity for clinical/bioinformatics students to meet</a:t>
            </a:r>
          </a:p>
          <a:p>
            <a:pPr lvl="1"/>
            <a:r>
              <a:rPr dirty="0"/>
              <a:t>Sets the tone for our program</a:t>
            </a:r>
          </a:p>
          <a:p>
            <a:pPr lvl="1"/>
            <a:r>
              <a:rPr dirty="0"/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20949" cy="4351338"/>
          </a:xfrm>
        </p:spPr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  <p:pic>
        <p:nvPicPr>
          <p:cNvPr id="2050" name="Picture 2" descr="Image result for ohsu logo png">
            <a:extLst>
              <a:ext uri="{FF2B5EF4-FFF2-40B4-BE49-F238E27FC236}">
                <a16:creationId xmlns:a16="http://schemas.microsoft.com/office/drawing/2014/main" id="{7331DFE7-350D-482E-9D17-82D2C290D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931" y="1690688"/>
            <a:ext cx="2016809" cy="3467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These slides: </a:t>
            </a:r>
            <a:r>
              <a:rPr lang="en-US" dirty="0">
                <a:hlinkClick r:id="rId2"/>
              </a:rPr>
              <a:t>http://bit.ly/cdw_sdss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Email: </a:t>
            </a:r>
            <a:r>
              <a:rPr dirty="0">
                <a:hlinkClick r:id="rId3"/>
              </a:rPr>
              <a:t>laderast@ohsu.edu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Research is multi-disciplinary</a:t>
            </a:r>
          </a:p>
          <a:p>
            <a:pPr lvl="1"/>
            <a:r>
              <a:rPr dirty="0"/>
              <a:t>Need for Translational Research Workforce</a:t>
            </a:r>
          </a:p>
          <a:p>
            <a:pPr lvl="2"/>
            <a:r>
              <a:rPr lang="en-US" dirty="0"/>
              <a:t>Informatics graduate program</a:t>
            </a:r>
          </a:p>
          <a:p>
            <a:pPr lvl="1"/>
            <a:r>
              <a:rPr dirty="0"/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 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  <a:endParaRPr lang="en-US" dirty="0"/>
          </a:p>
          <a:p>
            <a:pPr lvl="2"/>
            <a:r>
              <a:rPr lang="en-US" dirty="0"/>
              <a:t>How are sleep disorders (apnea) related to cardiovascular disease?</a:t>
            </a:r>
            <a:endParaRPr dirty="0"/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dirty="0"/>
              <a:t>Day 1</a:t>
            </a:r>
            <a:r>
              <a:rPr lang="en-US" dirty="0"/>
              <a:t> (8 </a:t>
            </a:r>
            <a:r>
              <a:rPr lang="en-US" dirty="0" err="1"/>
              <a:t>hrs</a:t>
            </a:r>
            <a:r>
              <a:rPr lang="en-US" dirty="0"/>
              <a:t>)</a:t>
            </a:r>
            <a:r>
              <a:rPr dirty="0"/>
              <a:t>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endParaRPr lang="en-US" dirty="0"/>
          </a:p>
          <a:p>
            <a:pPr lvl="1"/>
            <a:r>
              <a:rPr dirty="0"/>
              <a:t>Day 2</a:t>
            </a:r>
            <a:r>
              <a:rPr lang="en-US" dirty="0"/>
              <a:t> (3 </a:t>
            </a:r>
            <a:r>
              <a:rPr lang="en-US" dirty="0" err="1"/>
              <a:t>hrs</a:t>
            </a:r>
            <a:r>
              <a:rPr lang="en-US" dirty="0"/>
              <a:t>)</a:t>
            </a:r>
            <a:r>
              <a:rPr dirty="0"/>
              <a:t>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dirty="0"/>
              <a:t>Day 3 (2 </a:t>
            </a:r>
            <a:r>
              <a:rPr lang="en-US" dirty="0" err="1"/>
              <a:t>hrs</a:t>
            </a:r>
            <a:r>
              <a:rPr lang="en-US" dirty="0"/>
              <a:t>):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Day 4 (2 </a:t>
            </a:r>
            <a:r>
              <a:rPr lang="en-US" dirty="0" err="1"/>
              <a:t>hrs</a:t>
            </a:r>
            <a:r>
              <a:rPr lang="en-US" dirty="0"/>
              <a:t>):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Introduce students to each other</a:t>
            </a:r>
          </a:p>
          <a:p>
            <a:pPr lvl="1"/>
            <a:r>
              <a:rPr dirty="0"/>
              <a:t>Code of Conduct</a:t>
            </a:r>
          </a:p>
          <a:p>
            <a:pPr lvl="1"/>
            <a:r>
              <a:rPr dirty="0"/>
              <a:t>Psychological Safety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721</TotalTime>
  <Words>729</Words>
  <Application>Microsoft Office PowerPoint</Application>
  <PresentationFormat>Widescreen</PresentationFormat>
  <Paragraphs>126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 Apnea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Outcomes/Lessons Learned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16</cp:revision>
  <dcterms:created xsi:type="dcterms:W3CDTF">2019-05-30T00:02:21Z</dcterms:created>
  <dcterms:modified xsi:type="dcterms:W3CDTF">2019-05-30T17:19:54Z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